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7"/>
  </p:notesMasterIdLst>
  <p:sldIdLst>
    <p:sldId id="263" r:id="rId2"/>
    <p:sldId id="259" r:id="rId3"/>
    <p:sldId id="260" r:id="rId4"/>
    <p:sldId id="261" r:id="rId5"/>
    <p:sldId id="262" r:id="rId6"/>
  </p:sldIdLst>
  <p:sldSz cx="9144000" cy="5143500" type="screen16x9"/>
  <p:notesSz cx="6858000" cy="9144000"/>
  <p:embeddedFontLst>
    <p:embeddedFont>
      <p:font typeface="Inter Medium" panose="02000503000000020004" pitchFamily="2" charset="0"/>
      <p:regular r:id="rId8"/>
      <p:bold r:id="rId9"/>
      <p:italic r:id="rId10"/>
      <p:boldItalic r:id="rId11"/>
    </p:embeddedFont>
    <p:embeddedFont>
      <p:font typeface="Montserrat" pitchFamily="2" charset="77"/>
      <p:regular r:id="rId12"/>
      <p:bold r:id="rId13"/>
      <p:italic r:id="rId14"/>
      <p:boldItalic r:id="rId15"/>
    </p:embeddedFont>
    <p:embeddedFont>
      <p:font typeface="Rockwell" panose="02060603020205020403" pitchFamily="18" charset="77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7"/>
    <p:restoredTop sz="94712"/>
  </p:normalViewPr>
  <p:slideViewPr>
    <p:cSldViewPr snapToGrid="0">
      <p:cViewPr varScale="1">
        <p:scale>
          <a:sx n="160" d="100"/>
          <a:sy n="160" d="100"/>
        </p:scale>
        <p:origin x="102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3AD05EE3-2D12-DF29-6169-6AD2D92B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9f1774445_4_205:notes">
            <a:extLst>
              <a:ext uri="{FF2B5EF4-FFF2-40B4-BE49-F238E27FC236}">
                <a16:creationId xmlns:a16="http://schemas.microsoft.com/office/drawing/2014/main" id="{FBA39039-1994-3777-3326-B53152F91B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3f9f1774445_4_205:notes">
            <a:extLst>
              <a:ext uri="{FF2B5EF4-FFF2-40B4-BE49-F238E27FC236}">
                <a16:creationId xmlns:a16="http://schemas.microsoft.com/office/drawing/2014/main" id="{015F4CD9-F6B5-66D5-75A5-81A924A8EC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g3f9f1774445_4_205:notes">
            <a:extLst>
              <a:ext uri="{FF2B5EF4-FFF2-40B4-BE49-F238E27FC236}">
                <a16:creationId xmlns:a16="http://schemas.microsoft.com/office/drawing/2014/main" id="{C7092314-094F-3408-F170-8B14CBD4E00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7115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9f1774445_4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f9f1774445_4_213:notes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f9f1774445_4_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f1774445_4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f9f1774445_4_220:notes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f9f1774445_4_220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9f1774445_4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3f9f1774445_4_238:notes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f9f1774445_4_238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9f1774445_4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3f9f1774445_4_229:notes"/>
          <p:cNvSpPr txBox="1">
            <a:spLocks noGrp="1"/>
          </p:cNvSpPr>
          <p:nvPr>
            <p:ph type="body" idx="1"/>
          </p:nvPr>
        </p:nvSpPr>
        <p:spPr>
          <a:xfrm>
            <a:off x="685800" y="4400556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595959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f9f1774445_4_229:notes"/>
          <p:cNvSpPr txBox="1">
            <a:spLocks noGrp="1"/>
          </p:cNvSpPr>
          <p:nvPr>
            <p:ph type="sldNum" idx="12"/>
          </p:nvPr>
        </p:nvSpPr>
        <p:spPr>
          <a:xfrm>
            <a:off x="3884613" y="8685226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R_Blank footer">
  <p:cSld name="TITLE_AND_BODY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5" descr="A blue and white rectangular objec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628650" y="171451"/>
            <a:ext cx="75039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ckwell"/>
              <a:buNone/>
              <a:defRPr sz="21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neColumnAlt">
  <p:cSld name="Content_OneColumnAl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6" descr="A blue and white rectangular objec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628650" y="171451"/>
            <a:ext cx="75039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ckwell"/>
              <a:buNone/>
              <a:defRPr sz="21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628650" y="1543050"/>
            <a:ext cx="78879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Image">
  <p:cSld name="Content_Imag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7" descr="A blue and white rectangular objec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7"/>
          <p:cNvSpPr/>
          <p:nvPr/>
        </p:nvSpPr>
        <p:spPr>
          <a:xfrm>
            <a:off x="4572000" y="3965713"/>
            <a:ext cx="916800" cy="91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43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7"/>
          <p:cNvSpPr>
            <a:spLocks noGrp="1"/>
          </p:cNvSpPr>
          <p:nvPr>
            <p:ph type="pic" idx="2"/>
          </p:nvPr>
        </p:nvSpPr>
        <p:spPr>
          <a:xfrm>
            <a:off x="4875143" y="1543051"/>
            <a:ext cx="3645300" cy="3118200"/>
          </a:xfrm>
          <a:prstGeom prst="roundRect">
            <a:avLst>
              <a:gd name="adj" fmla="val 5043"/>
            </a:avLst>
          </a:prstGeom>
          <a:noFill/>
          <a:ln>
            <a:noFill/>
          </a:ln>
        </p:spPr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628650" y="1543051"/>
            <a:ext cx="3799200" cy="3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○"/>
              <a:defRPr/>
            </a:lvl2pPr>
            <a:lvl3pPr marL="1371600" lvl="2" indent="-2921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/>
            </a:lvl3pPr>
            <a:lvl4pPr marL="1828800" lvl="3" indent="-2984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100"/>
              <a:buChar char="●"/>
              <a:defRPr/>
            </a:lvl4pPr>
            <a:lvl5pPr marL="2286000" lvl="4" indent="-2984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1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628650" y="171451"/>
            <a:ext cx="75039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ckwell"/>
              <a:buNone/>
              <a:defRPr sz="21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SingleColumn">
  <p:cSld name="Content_SingleColum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 descr="A blue and white rectangular objec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628650" y="1540669"/>
            <a:ext cx="7503900" cy="30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○"/>
              <a:defRPr sz="1500"/>
            </a:lvl2pPr>
            <a:lvl3pPr marL="1371600" lvl="2" indent="-2921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 sz="1400"/>
            </a:lvl3pPr>
            <a:lvl4pPr marL="1828800" lvl="3" indent="-2984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100"/>
              <a:buChar char="●"/>
              <a:defRPr/>
            </a:lvl4pPr>
            <a:lvl5pPr marL="2286000" lvl="4" indent="-2984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1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628650" y="171451"/>
            <a:ext cx="75039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ckwell"/>
              <a:buNone/>
              <a:defRPr sz="21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F86D8F19-EA30-EBFA-28EC-D98062042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>
            <a:extLst>
              <a:ext uri="{FF2B5EF4-FFF2-40B4-BE49-F238E27FC236}">
                <a16:creationId xmlns:a16="http://schemas.microsoft.com/office/drawing/2014/main" id="{7A05B9B4-3314-A7F0-B531-3FF985C886E1}"/>
              </a:ext>
            </a:extLst>
          </p:cNvPr>
          <p:cNvSpPr/>
          <p:nvPr/>
        </p:nvSpPr>
        <p:spPr>
          <a:xfrm>
            <a:off x="4829200" y="1473887"/>
            <a:ext cx="3863100" cy="3203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</a:endParaRPr>
          </a:p>
        </p:txBody>
      </p:sp>
      <p:sp>
        <p:nvSpPr>
          <p:cNvPr id="96" name="Google Shape;96;p21">
            <a:extLst>
              <a:ext uri="{FF2B5EF4-FFF2-40B4-BE49-F238E27FC236}">
                <a16:creationId xmlns:a16="http://schemas.microsoft.com/office/drawing/2014/main" id="{39CA4CA1-2885-F89C-3586-BE156E7B00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3749" y="1473887"/>
            <a:ext cx="3992649" cy="32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The Indiana Career Apprenticeship Pathway 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is now available at [SCHOOL NAME].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The pathway offers multi-year apprenticeships that begin in high school, combining classroom learning with paid on-the-job education and training. INCAP is designed with Indiana’s new high school graduation requirements in mind, and satisfies the key requirements for earning the </a:t>
            </a: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Employment Honors Diploma Seal.</a:t>
            </a:r>
            <a:endParaRPr sz="1400" b="1" dirty="0">
              <a:solidFill>
                <a:srgbClr val="2C245F"/>
              </a:solidFill>
              <a:latin typeface="Arial" panose="020B0604020202020204" pitchFamily="34" charset="0"/>
              <a:ea typeface="Inter"/>
              <a:cs typeface="Arial" panose="020B0604020202020204" pitchFamily="34" charset="0"/>
              <a:sym typeface="Inter"/>
            </a:endParaRPr>
          </a:p>
        </p:txBody>
      </p:sp>
      <p:sp>
        <p:nvSpPr>
          <p:cNvPr id="97" name="Google Shape;97;p21">
            <a:extLst>
              <a:ext uri="{FF2B5EF4-FFF2-40B4-BE49-F238E27FC236}">
                <a16:creationId xmlns:a16="http://schemas.microsoft.com/office/drawing/2014/main" id="{5944D239-BF5A-8E83-51A5-8B26A9C8671D}"/>
              </a:ext>
            </a:extLst>
          </p:cNvPr>
          <p:cNvSpPr/>
          <p:nvPr/>
        </p:nvSpPr>
        <p:spPr>
          <a:xfrm>
            <a:off x="187550" y="339000"/>
            <a:ext cx="8790900" cy="769500"/>
          </a:xfrm>
          <a:prstGeom prst="roundRect">
            <a:avLst>
              <a:gd name="adj" fmla="val 16667"/>
            </a:avLst>
          </a:prstGeom>
          <a:solidFill>
            <a:srgbClr val="2C25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Indiana’s New Education and Training Pathway is Here.</a:t>
            </a:r>
            <a:endParaRPr sz="2100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98" name="Google Shape;98;p21" title="INCAP_LogoFull_CMYK.png">
            <a:extLst>
              <a:ext uri="{FF2B5EF4-FFF2-40B4-BE49-F238E27FC236}">
                <a16:creationId xmlns:a16="http://schemas.microsoft.com/office/drawing/2014/main" id="{27F5FBA0-9206-5663-F05D-0D0FAB2A0EB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000" y="2604112"/>
            <a:ext cx="3017498" cy="942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32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body" idx="4294967295"/>
          </p:nvPr>
        </p:nvSpPr>
        <p:spPr>
          <a:xfrm>
            <a:off x="363520" y="1348175"/>
            <a:ext cx="8601279" cy="3176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Here’s how INCAP works for high school students: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lvl="0" indent="-317500">
              <a:lnSpc>
                <a:spcPct val="130000"/>
              </a:lnSpc>
              <a:spcBef>
                <a:spcPts val="1200"/>
              </a:spcBef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INCAP provides a structure for students to earn the </a:t>
            </a: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Employment Honors Diploma Seal.</a:t>
            </a:r>
            <a:endParaRPr sz="1400" b="1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INCAP apprenticeships provide at least 650 hours of work-based learning.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 SemiBold"/>
              <a:cs typeface="Arial" panose="020B0604020202020204" pitchFamily="34" charset="0"/>
              <a:sym typeface="Montserrat SemiBold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INCAP apprenticeships culminate in an INCAP credential or degree, depending upon the apprenticeship. These are included on Indiana’s </a:t>
            </a: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Credentials of Value </a:t>
            </a: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list.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457200" marR="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INCAP credentials and degrees may count toward college credit.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lvl="0" indent="-317500">
              <a:lnSpc>
                <a:spcPct val="130000"/>
              </a:lnSpc>
              <a:spcBef>
                <a:spcPts val="1200"/>
              </a:spcBef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Many INCAP apprenticeships allow students to pursue the </a:t>
            </a: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Enrollment Honors Plus 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or Enlistment &amp; Service Honors Diploma Plus </a:t>
            </a: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seals, expanding their options after high school.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lvl="0" indent="0" algn="l" rtl="0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SzPts val="720"/>
              <a:buNone/>
            </a:pP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Inter"/>
              <a:cs typeface="Arial" panose="020B0604020202020204" pitchFamily="34" charset="0"/>
              <a:sym typeface="Inter"/>
            </a:endParaRPr>
          </a:p>
        </p:txBody>
      </p:sp>
      <p:sp>
        <p:nvSpPr>
          <p:cNvPr id="105" name="Google Shape;105;p22"/>
          <p:cNvSpPr/>
          <p:nvPr/>
        </p:nvSpPr>
        <p:spPr>
          <a:xfrm>
            <a:off x="187550" y="339000"/>
            <a:ext cx="8790900" cy="769500"/>
          </a:xfrm>
          <a:prstGeom prst="roundRect">
            <a:avLst>
              <a:gd name="adj" fmla="val 16667"/>
            </a:avLst>
          </a:prstGeom>
          <a:solidFill>
            <a:srgbClr val="2C25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Earning the Employment Honors Plus Seal with INCAP.</a:t>
            </a:r>
            <a:endParaRPr sz="21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06" name="Google Shape;106;p22" title="INCAP_Logo_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400" y="4764628"/>
            <a:ext cx="970399" cy="2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body" idx="4294967295"/>
          </p:nvPr>
        </p:nvSpPr>
        <p:spPr>
          <a:xfrm>
            <a:off x="397575" y="1399275"/>
            <a:ext cx="5264700" cy="3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INCAP apprenticeships are designed around real workforce needs identified by employers. With INCAP: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274320" lvl="0" indent="-22606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Students gain multiple years of paid work experience, learning skills in high-demand industries.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74320" lvl="0" indent="-22606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Schedules vary by occupation and grade level. 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Most students spend two to four full days each week at their employer and the remaining days at school.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74320" lvl="0" indent="-226060" algn="l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 many cases, participation in sports and other extracurriculars is possible. School counselors help each student build a schedule that works for them.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13" name="Google Shape;113;p23"/>
          <p:cNvSpPr/>
          <p:nvPr/>
        </p:nvSpPr>
        <p:spPr>
          <a:xfrm>
            <a:off x="5717224" y="3849630"/>
            <a:ext cx="915000" cy="915000"/>
          </a:xfrm>
          <a:prstGeom prst="roundRect">
            <a:avLst>
              <a:gd name="adj" fmla="val 16667"/>
            </a:avLst>
          </a:prstGeom>
          <a:solidFill>
            <a:srgbClr val="2D6B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3" title="shutterstock_303643472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r="41565"/>
          <a:stretch/>
        </p:blipFill>
        <p:spPr>
          <a:xfrm>
            <a:off x="5992818" y="1377467"/>
            <a:ext cx="2733900" cy="3118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5" name="Google Shape;115;p23" title="INCAP_Logo_RG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4400" y="4764628"/>
            <a:ext cx="970399" cy="2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/>
          <p:nvPr/>
        </p:nvSpPr>
        <p:spPr>
          <a:xfrm>
            <a:off x="187550" y="339000"/>
            <a:ext cx="8790900" cy="769500"/>
          </a:xfrm>
          <a:prstGeom prst="roundRect">
            <a:avLst>
              <a:gd name="adj" fmla="val 16667"/>
            </a:avLst>
          </a:prstGeom>
          <a:solidFill>
            <a:srgbClr val="2C25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What is the INCAP Experience?</a:t>
            </a:r>
            <a:endParaRPr sz="2100" dirty="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/>
          <p:nvPr/>
        </p:nvSpPr>
        <p:spPr>
          <a:xfrm>
            <a:off x="187550" y="339000"/>
            <a:ext cx="8790900" cy="769500"/>
          </a:xfrm>
          <a:prstGeom prst="roundRect">
            <a:avLst>
              <a:gd name="adj" fmla="val 16667"/>
            </a:avLst>
          </a:prstGeom>
          <a:solidFill>
            <a:srgbClr val="2C25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INCAP Connectors Support Schools and Students.</a:t>
            </a:r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4294967295"/>
          </p:nvPr>
        </p:nvSpPr>
        <p:spPr>
          <a:xfrm>
            <a:off x="318064" y="1357252"/>
            <a:ext cx="4373206" cy="3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Schools work closely with organizations</a:t>
            </a: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called INCAP Connectors, which help link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</a:b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 their students with employers offering apprenticeships in their community.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Medium"/>
                <a:cs typeface="Arial" panose="020B0604020202020204" pitchFamily="34" charset="0"/>
                <a:sym typeface="Montserrat Medium"/>
              </a:rPr>
              <a:t>Our regional INCAP Connector will: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 Medium"/>
              <a:cs typeface="Arial" panose="020B0604020202020204" pitchFamily="34" charset="0"/>
              <a:sym typeface="Montserrat Medium"/>
            </a:endParaRPr>
          </a:p>
          <a:p>
            <a:pPr marL="274320" lvl="0" indent="-2260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Bring local apprenticeship opportunities 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to our school’s students.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74320" lvl="0" indent="-2260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Assist students with application process.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74320" lvl="0" indent="-2260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Provide support services to our school </a:t>
            </a:r>
            <a:b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</a:b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and students.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274320" lvl="0" indent="-22606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Assist in student schedule coordination</a:t>
            </a:r>
            <a:r>
              <a:rPr lang="en" sz="12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.</a:t>
            </a:r>
            <a:endParaRPr sz="12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F5B560-B63F-E340-13D7-DFBEA8CA3B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099" b="2558"/>
          <a:stretch>
            <a:fillRect/>
          </a:stretch>
        </p:blipFill>
        <p:spPr>
          <a:xfrm>
            <a:off x="6408923" y="1410850"/>
            <a:ext cx="3106634" cy="20623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361A97-40EA-75D4-3B39-CFB32376D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08" r="15757" b="40083"/>
          <a:stretch>
            <a:fillRect/>
          </a:stretch>
        </p:blipFill>
        <p:spPr>
          <a:xfrm>
            <a:off x="4431892" y="1162702"/>
            <a:ext cx="2402254" cy="36536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body" idx="4294967295"/>
          </p:nvPr>
        </p:nvSpPr>
        <p:spPr>
          <a:xfrm>
            <a:off x="389025" y="1377466"/>
            <a:ext cx="5328199" cy="2749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Earning the </a:t>
            </a:r>
            <a:r>
              <a:rPr lang="en" sz="1400" b="1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Employment Honors Diploma Plus Seal </a:t>
            </a: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along with an INCAP credential or degree prepares students to begin their career, go to college, or transition to the INCAP Career Program.</a:t>
            </a:r>
            <a:endParaRPr sz="1400" dirty="0">
              <a:solidFill>
                <a:srgbClr val="2C245F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C245F"/>
                </a:solidFill>
                <a:latin typeface="Arial" panose="020B0604020202020204" pitchFamily="34" charset="0"/>
                <a:ea typeface="Montserrat SemiBold"/>
                <a:cs typeface="Arial" panose="020B0604020202020204" pitchFamily="34" charset="0"/>
                <a:sym typeface="Montserrat SemiBold"/>
              </a:rPr>
              <a:t>Interested in learning more about INCAP? Contact your INCAP Connector or School Counselor for more information, including:</a:t>
            </a:r>
          </a:p>
          <a:p>
            <a:pPr marL="274320" lvl="0" indent="-226060">
              <a:lnSpc>
                <a:spcPct val="100000"/>
              </a:lnSpc>
              <a:spcBef>
                <a:spcPts val="1000"/>
              </a:spcBef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-US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How INCAP works for high schoolers.</a:t>
            </a:r>
          </a:p>
          <a:p>
            <a:pPr marL="274320" lvl="0" indent="-226060">
              <a:lnSpc>
                <a:spcPct val="100000"/>
              </a:lnSpc>
              <a:spcBef>
                <a:spcPts val="1000"/>
              </a:spcBef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-US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What INCAP apprenticeships are available.</a:t>
            </a:r>
          </a:p>
          <a:p>
            <a:pPr marL="274320" lvl="0" indent="-226060">
              <a:lnSpc>
                <a:spcPct val="100000"/>
              </a:lnSpc>
              <a:spcBef>
                <a:spcPts val="1000"/>
              </a:spcBef>
              <a:buClr>
                <a:srgbClr val="2C245F"/>
              </a:buClr>
              <a:buSzPts val="1400"/>
              <a:buFont typeface="Montserrat"/>
              <a:buChar char="●"/>
            </a:pPr>
            <a:r>
              <a:rPr lang="en-US" sz="1400" dirty="0">
                <a:solidFill>
                  <a:srgbClr val="2C245F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When to apple for an INCAP apprenticeship.</a:t>
            </a:r>
          </a:p>
        </p:txBody>
      </p:sp>
      <p:sp>
        <p:nvSpPr>
          <p:cNvPr id="131" name="Google Shape;131;p25"/>
          <p:cNvSpPr/>
          <p:nvPr/>
        </p:nvSpPr>
        <p:spPr>
          <a:xfrm>
            <a:off x="187550" y="339000"/>
            <a:ext cx="8790900" cy="769500"/>
          </a:xfrm>
          <a:prstGeom prst="roundRect">
            <a:avLst>
              <a:gd name="adj" fmla="val 16667"/>
            </a:avLst>
          </a:prstGeom>
          <a:solidFill>
            <a:srgbClr val="2C25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The Next Step: Explore INCAP Opportunities.</a:t>
            </a:r>
            <a:endParaRPr sz="21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2" name="Google Shape;132;p25" title="INCAP_Logo_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400" y="4764628"/>
            <a:ext cx="970399" cy="2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/>
          <p:nvPr/>
        </p:nvSpPr>
        <p:spPr>
          <a:xfrm>
            <a:off x="5717224" y="3849630"/>
            <a:ext cx="915000" cy="915000"/>
          </a:xfrm>
          <a:prstGeom prst="roundRect">
            <a:avLst>
              <a:gd name="adj" fmla="val 16667"/>
            </a:avLst>
          </a:prstGeom>
          <a:solidFill>
            <a:srgbClr val="35AF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25" title="iStock-1334004050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0760" r="20760"/>
          <a:stretch/>
        </p:blipFill>
        <p:spPr>
          <a:xfrm>
            <a:off x="5992818" y="1377467"/>
            <a:ext cx="2733900" cy="3118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424</Words>
  <Application>Microsoft Macintosh PowerPoint</Application>
  <PresentationFormat>On-screen Show (16:9)</PresentationFormat>
  <Paragraphs>35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Rockwell</vt:lpstr>
      <vt:lpstr>Arial</vt:lpstr>
      <vt:lpstr>Inter Medium</vt:lpstr>
      <vt:lpstr>Montserrat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Madison Pence</cp:lastModifiedBy>
  <cp:revision>6</cp:revision>
  <dcterms:modified xsi:type="dcterms:W3CDTF">2026-09-25T15:34:04Z</dcterms:modified>
</cp:coreProperties>
</file>